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6" r:id="rId3"/>
    <p:sldId id="266" r:id="rId4"/>
    <p:sldId id="269" r:id="rId5"/>
    <p:sldId id="259" r:id="rId6"/>
    <p:sldId id="262" r:id="rId7"/>
    <p:sldId id="264" r:id="rId8"/>
    <p:sldId id="265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1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B0E"/>
    <a:srgbClr val="FCF336"/>
    <a:srgbClr val="F4E910"/>
    <a:srgbClr val="E6D822"/>
    <a:srgbClr val="E8EEAC"/>
    <a:srgbClr val="F8F43A"/>
    <a:srgbClr val="F4EB3A"/>
    <a:srgbClr val="F2E816"/>
    <a:srgbClr val="F6EF60"/>
    <a:srgbClr val="FDF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D626-ACD4-405A-A09A-85FACCF42611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5FE6D6-9B82-47BA-8C6D-306F608488F1}">
      <dgm:prSet phldrT="[Текст]" custT="1"/>
      <dgm:spPr/>
      <dgm:t>
        <a:bodyPr/>
        <a:lstStyle/>
        <a:p>
          <a:r>
            <a:rPr lang="ru-RU" sz="2400" b="1" dirty="0"/>
            <a:t>Общенаучные</a:t>
          </a:r>
        </a:p>
      </dgm:t>
    </dgm:pt>
    <dgm:pt modelId="{B2ABC1A0-4949-424C-BE63-362EAAB80C84}" type="parTrans" cxnId="{9556588C-B8D1-4AD4-81F9-016201CEF8A4}">
      <dgm:prSet/>
      <dgm:spPr/>
      <dgm:t>
        <a:bodyPr/>
        <a:lstStyle/>
        <a:p>
          <a:endParaRPr lang="ru-RU"/>
        </a:p>
      </dgm:t>
    </dgm:pt>
    <dgm:pt modelId="{2D47D9CF-DA90-4CD3-A231-79754D7AA10F}" type="sibTrans" cxnId="{9556588C-B8D1-4AD4-81F9-016201CEF8A4}">
      <dgm:prSet/>
      <dgm:spPr/>
      <dgm:t>
        <a:bodyPr/>
        <a:lstStyle/>
        <a:p>
          <a:endParaRPr lang="ru-RU"/>
        </a:p>
      </dgm:t>
    </dgm:pt>
    <dgm:pt modelId="{F729BC36-D30E-4F0D-8FB4-DCD348FCFA15}">
      <dgm:prSet phldrT="[Текст]"/>
      <dgm:spPr/>
      <dgm:t>
        <a:bodyPr/>
        <a:lstStyle/>
        <a:p>
          <a:r>
            <a:rPr lang="ru-RU" dirty="0"/>
            <a:t>Наблюдение</a:t>
          </a:r>
        </a:p>
      </dgm:t>
    </dgm:pt>
    <dgm:pt modelId="{236921B1-0289-4E9F-BF92-45819B78CC6A}" type="parTrans" cxnId="{53B10D73-2E5D-424F-AB07-F98D768802BA}">
      <dgm:prSet/>
      <dgm:spPr/>
      <dgm:t>
        <a:bodyPr/>
        <a:lstStyle/>
        <a:p>
          <a:endParaRPr lang="ru-RU"/>
        </a:p>
      </dgm:t>
    </dgm:pt>
    <dgm:pt modelId="{67EDC2B3-BB1B-4A21-A5EF-01F06D19C28C}" type="sibTrans" cxnId="{53B10D73-2E5D-424F-AB07-F98D768802BA}">
      <dgm:prSet/>
      <dgm:spPr/>
      <dgm:t>
        <a:bodyPr/>
        <a:lstStyle/>
        <a:p>
          <a:endParaRPr lang="ru-RU"/>
        </a:p>
      </dgm:t>
    </dgm:pt>
    <dgm:pt modelId="{AABBC4DB-B403-4D3D-B0B1-27780C9520A4}">
      <dgm:prSet phldrT="[Текст]"/>
      <dgm:spPr/>
      <dgm:t>
        <a:bodyPr/>
        <a:lstStyle/>
        <a:p>
          <a:r>
            <a:rPr lang="ru-RU" dirty="0"/>
            <a:t>Описание</a:t>
          </a:r>
        </a:p>
      </dgm:t>
    </dgm:pt>
    <dgm:pt modelId="{336EC363-AE73-47DA-B211-3E63B84E49B3}" type="parTrans" cxnId="{DFB2C860-5C38-4BDB-9AA5-1E0E93A77C63}">
      <dgm:prSet/>
      <dgm:spPr/>
      <dgm:t>
        <a:bodyPr/>
        <a:lstStyle/>
        <a:p>
          <a:endParaRPr lang="ru-RU"/>
        </a:p>
      </dgm:t>
    </dgm:pt>
    <dgm:pt modelId="{CBFA5810-D2CC-4883-8146-7A38E3DB211F}" type="sibTrans" cxnId="{DFB2C860-5C38-4BDB-9AA5-1E0E93A77C63}">
      <dgm:prSet/>
      <dgm:spPr/>
      <dgm:t>
        <a:bodyPr/>
        <a:lstStyle/>
        <a:p>
          <a:endParaRPr lang="ru-RU"/>
        </a:p>
      </dgm:t>
    </dgm:pt>
    <dgm:pt modelId="{D249170F-896C-4A57-9BB3-C78FED7F473B}">
      <dgm:prSet phldrT="[Текст]" custT="1"/>
      <dgm:spPr/>
      <dgm:t>
        <a:bodyPr/>
        <a:lstStyle/>
        <a:p>
          <a:r>
            <a:rPr lang="ru-RU" sz="2400" b="1" dirty="0"/>
            <a:t>Химические </a:t>
          </a:r>
        </a:p>
      </dgm:t>
    </dgm:pt>
    <dgm:pt modelId="{6514694C-7E84-442E-B6F2-B927731ACC97}" type="parTrans" cxnId="{19973E66-C4B1-45F4-8771-FA6096CC5528}">
      <dgm:prSet/>
      <dgm:spPr/>
      <dgm:t>
        <a:bodyPr/>
        <a:lstStyle/>
        <a:p>
          <a:endParaRPr lang="ru-RU"/>
        </a:p>
      </dgm:t>
    </dgm:pt>
    <dgm:pt modelId="{3B2EB29B-3937-4B76-8CD7-DE4435CF71D3}" type="sibTrans" cxnId="{19973E66-C4B1-45F4-8771-FA6096CC5528}">
      <dgm:prSet/>
      <dgm:spPr/>
      <dgm:t>
        <a:bodyPr/>
        <a:lstStyle/>
        <a:p>
          <a:endParaRPr lang="ru-RU"/>
        </a:p>
      </dgm:t>
    </dgm:pt>
    <dgm:pt modelId="{B9A4B078-D6DB-440D-B0A3-8F79A415A593}">
      <dgm:prSet phldrT="[Текст]" phldr="1"/>
      <dgm:spPr/>
      <dgm:t>
        <a:bodyPr/>
        <a:lstStyle/>
        <a:p>
          <a:endParaRPr lang="ru-RU" dirty="0"/>
        </a:p>
      </dgm:t>
    </dgm:pt>
    <dgm:pt modelId="{CD8549BD-4818-4484-9B88-E3ED5492E7C9}" type="parTrans" cxnId="{BC800F23-4B90-49BE-9A78-878D2134CEC2}">
      <dgm:prSet/>
      <dgm:spPr/>
      <dgm:t>
        <a:bodyPr/>
        <a:lstStyle/>
        <a:p>
          <a:endParaRPr lang="ru-RU"/>
        </a:p>
      </dgm:t>
    </dgm:pt>
    <dgm:pt modelId="{0A485B3C-FB2C-46A4-AB23-021B7C39BC2B}" type="sibTrans" cxnId="{BC800F23-4B90-49BE-9A78-878D2134CEC2}">
      <dgm:prSet/>
      <dgm:spPr/>
      <dgm:t>
        <a:bodyPr/>
        <a:lstStyle/>
        <a:p>
          <a:endParaRPr lang="ru-RU"/>
        </a:p>
      </dgm:t>
    </dgm:pt>
    <dgm:pt modelId="{70AD53B8-5B50-42FD-99C8-88CFA0C70A11}">
      <dgm:prSet phldrT="[Текст]"/>
      <dgm:spPr/>
      <dgm:t>
        <a:bodyPr/>
        <a:lstStyle/>
        <a:p>
          <a:r>
            <a:rPr lang="ru-RU" dirty="0"/>
            <a:t>Анализ и синтез  веществ</a:t>
          </a:r>
        </a:p>
      </dgm:t>
    </dgm:pt>
    <dgm:pt modelId="{995C2DF7-D6DF-4A12-9D5F-AD20F76863AB}" type="parTrans" cxnId="{A8FA2E23-5564-456B-BDF6-DC331130D89A}">
      <dgm:prSet/>
      <dgm:spPr/>
      <dgm:t>
        <a:bodyPr/>
        <a:lstStyle/>
        <a:p>
          <a:endParaRPr lang="ru-RU"/>
        </a:p>
      </dgm:t>
    </dgm:pt>
    <dgm:pt modelId="{4C528B49-A5ED-4E8C-BF78-CAC282D052AE}" type="sibTrans" cxnId="{A8FA2E23-5564-456B-BDF6-DC331130D89A}">
      <dgm:prSet/>
      <dgm:spPr/>
      <dgm:t>
        <a:bodyPr/>
        <a:lstStyle/>
        <a:p>
          <a:endParaRPr lang="ru-RU"/>
        </a:p>
      </dgm:t>
    </dgm:pt>
    <dgm:pt modelId="{A5D64618-9158-49D0-A68B-89516ACB4F9B}">
      <dgm:prSet phldrT="[Текст]"/>
      <dgm:spPr/>
      <dgm:t>
        <a:bodyPr/>
        <a:lstStyle/>
        <a:p>
          <a:r>
            <a:rPr lang="ru-RU" dirty="0"/>
            <a:t>Эксперимент</a:t>
          </a:r>
        </a:p>
      </dgm:t>
    </dgm:pt>
    <dgm:pt modelId="{A69D9B0E-32FE-42B5-BD09-882E6A33C857}" type="parTrans" cxnId="{F49CDC10-9EA1-4C25-A01D-E7CF6E5FADDF}">
      <dgm:prSet/>
      <dgm:spPr/>
      <dgm:t>
        <a:bodyPr/>
        <a:lstStyle/>
        <a:p>
          <a:endParaRPr lang="ru-RU"/>
        </a:p>
      </dgm:t>
    </dgm:pt>
    <dgm:pt modelId="{08D0DD4F-CBA4-4E82-B882-A211317FED73}" type="sibTrans" cxnId="{F49CDC10-9EA1-4C25-A01D-E7CF6E5FADDF}">
      <dgm:prSet/>
      <dgm:spPr/>
      <dgm:t>
        <a:bodyPr/>
        <a:lstStyle/>
        <a:p>
          <a:endParaRPr lang="ru-RU"/>
        </a:p>
      </dgm:t>
    </dgm:pt>
    <dgm:pt modelId="{E030B860-20B9-4AE6-8E1C-D4C5CF7389AF}">
      <dgm:prSet phldrT="[Текст]"/>
      <dgm:spPr/>
      <dgm:t>
        <a:bodyPr/>
        <a:lstStyle/>
        <a:p>
          <a:r>
            <a:rPr lang="ru-RU" dirty="0"/>
            <a:t>Моделирование</a:t>
          </a:r>
        </a:p>
      </dgm:t>
    </dgm:pt>
    <dgm:pt modelId="{9ACA4503-6802-4A60-9274-43FE1F5CA791}" type="parTrans" cxnId="{F48F1E88-2CC2-4B1B-A175-B4085F8E3C21}">
      <dgm:prSet/>
      <dgm:spPr/>
      <dgm:t>
        <a:bodyPr/>
        <a:lstStyle/>
        <a:p>
          <a:endParaRPr lang="ru-RU"/>
        </a:p>
      </dgm:t>
    </dgm:pt>
    <dgm:pt modelId="{C2329270-F064-4FEE-87CB-EEC272EDA9CB}" type="sibTrans" cxnId="{F48F1E88-2CC2-4B1B-A175-B4085F8E3C21}">
      <dgm:prSet/>
      <dgm:spPr/>
      <dgm:t>
        <a:bodyPr/>
        <a:lstStyle/>
        <a:p>
          <a:endParaRPr lang="ru-RU"/>
        </a:p>
      </dgm:t>
    </dgm:pt>
    <dgm:pt modelId="{13FBFD8A-0088-4AB5-809E-D6FABEC86D33}">
      <dgm:prSet phldrT="[Текст]"/>
      <dgm:spPr/>
      <dgm:t>
        <a:bodyPr/>
        <a:lstStyle/>
        <a:p>
          <a:r>
            <a:rPr lang="ru-RU" dirty="0"/>
            <a:t>Измерение</a:t>
          </a:r>
        </a:p>
      </dgm:t>
    </dgm:pt>
    <dgm:pt modelId="{8A923FF4-45DD-4A2F-990D-9B32EDF28913}" type="parTrans" cxnId="{715925A0-9101-4262-9077-8EBF49272162}">
      <dgm:prSet/>
      <dgm:spPr/>
      <dgm:t>
        <a:bodyPr/>
        <a:lstStyle/>
        <a:p>
          <a:endParaRPr lang="ru-RU"/>
        </a:p>
      </dgm:t>
    </dgm:pt>
    <dgm:pt modelId="{445B396A-9E89-4BC6-8108-34E9E7E70780}" type="sibTrans" cxnId="{715925A0-9101-4262-9077-8EBF49272162}">
      <dgm:prSet/>
      <dgm:spPr/>
      <dgm:t>
        <a:bodyPr/>
        <a:lstStyle/>
        <a:p>
          <a:endParaRPr lang="ru-RU"/>
        </a:p>
      </dgm:t>
    </dgm:pt>
    <dgm:pt modelId="{A3A1BB17-11E4-490E-8572-E3355A69B01F}">
      <dgm:prSet phldrT="[Текст]"/>
      <dgm:spPr/>
      <dgm:t>
        <a:bodyPr/>
        <a:lstStyle/>
        <a:p>
          <a:r>
            <a:rPr lang="ru-RU" dirty="0"/>
            <a:t>Химический эксперимент</a:t>
          </a:r>
        </a:p>
      </dgm:t>
    </dgm:pt>
    <dgm:pt modelId="{E831A773-FBD1-4286-94BF-4A8FB16E4D23}" type="parTrans" cxnId="{35BA10F6-FC14-4AEB-924A-3A5C1D487A99}">
      <dgm:prSet/>
      <dgm:spPr/>
      <dgm:t>
        <a:bodyPr/>
        <a:lstStyle/>
        <a:p>
          <a:endParaRPr lang="ru-RU"/>
        </a:p>
      </dgm:t>
    </dgm:pt>
    <dgm:pt modelId="{0AB5AD10-5595-41B1-A3EA-4E418B4C6858}" type="sibTrans" cxnId="{35BA10F6-FC14-4AEB-924A-3A5C1D487A99}">
      <dgm:prSet/>
      <dgm:spPr/>
      <dgm:t>
        <a:bodyPr/>
        <a:lstStyle/>
        <a:p>
          <a:endParaRPr lang="ru-RU"/>
        </a:p>
      </dgm:t>
    </dgm:pt>
    <dgm:pt modelId="{1FDDAFDF-B84A-44F8-AF01-7B87E94054AA}" type="pres">
      <dgm:prSet presAssocID="{87E9D626-ACD4-405A-A09A-85FACCF42611}" presName="Name0" presStyleCnt="0">
        <dgm:presLayoutVars>
          <dgm:dir/>
          <dgm:animLvl val="lvl"/>
          <dgm:resizeHandles/>
        </dgm:presLayoutVars>
      </dgm:prSet>
      <dgm:spPr/>
    </dgm:pt>
    <dgm:pt modelId="{916031E5-FA07-4F41-ABCC-6CCA66E7B87D}" type="pres">
      <dgm:prSet presAssocID="{9C5FE6D6-9B82-47BA-8C6D-306F608488F1}" presName="linNode" presStyleCnt="0"/>
      <dgm:spPr/>
    </dgm:pt>
    <dgm:pt modelId="{624CD759-8E9D-42D1-B7DC-BD4E6E1691D7}" type="pres">
      <dgm:prSet presAssocID="{9C5FE6D6-9B82-47BA-8C6D-306F608488F1}" presName="parentShp" presStyleLbl="node1" presStyleIdx="0" presStyleCnt="2" custScaleX="114749">
        <dgm:presLayoutVars>
          <dgm:bulletEnabled val="1"/>
        </dgm:presLayoutVars>
      </dgm:prSet>
      <dgm:spPr/>
    </dgm:pt>
    <dgm:pt modelId="{52CB9A69-9DC0-419F-B0B6-2F043482860C}" type="pres">
      <dgm:prSet presAssocID="{9C5FE6D6-9B82-47BA-8C6D-306F608488F1}" presName="childShp" presStyleLbl="bgAccFollowNode1" presStyleIdx="0" presStyleCnt="2" custScaleX="89087">
        <dgm:presLayoutVars>
          <dgm:bulletEnabled val="1"/>
        </dgm:presLayoutVars>
      </dgm:prSet>
      <dgm:spPr/>
    </dgm:pt>
    <dgm:pt modelId="{F47378D7-AB82-427F-A884-495436ADFDDB}" type="pres">
      <dgm:prSet presAssocID="{2D47D9CF-DA90-4CD3-A231-79754D7AA10F}" presName="spacing" presStyleCnt="0"/>
      <dgm:spPr/>
    </dgm:pt>
    <dgm:pt modelId="{361DF081-4D20-4566-B517-C28E4B00C33E}" type="pres">
      <dgm:prSet presAssocID="{D249170F-896C-4A57-9BB3-C78FED7F473B}" presName="linNode" presStyleCnt="0"/>
      <dgm:spPr/>
    </dgm:pt>
    <dgm:pt modelId="{50C4FA9E-DABE-4676-BE22-62DC8B267078}" type="pres">
      <dgm:prSet presAssocID="{D249170F-896C-4A57-9BB3-C78FED7F473B}" presName="parentShp" presStyleLbl="node1" presStyleIdx="1" presStyleCnt="2" custScaleX="129902">
        <dgm:presLayoutVars>
          <dgm:bulletEnabled val="1"/>
        </dgm:presLayoutVars>
      </dgm:prSet>
      <dgm:spPr/>
    </dgm:pt>
    <dgm:pt modelId="{DCAD4C03-7859-44C2-B03E-BAA846E23EB1}" type="pres">
      <dgm:prSet presAssocID="{D249170F-896C-4A57-9BB3-C78FED7F473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F49CDC10-9EA1-4C25-A01D-E7CF6E5FADDF}" srcId="{9C5FE6D6-9B82-47BA-8C6D-306F608488F1}" destId="{A5D64618-9158-49D0-A68B-89516ACB4F9B}" srcOrd="2" destOrd="0" parTransId="{A69D9B0E-32FE-42B5-BD09-882E6A33C857}" sibTransId="{08D0DD4F-CBA4-4E82-B882-A211317FED73}"/>
    <dgm:cxn modelId="{32AE941D-A31D-4E9D-907F-AD92133193FD}" type="presOf" srcId="{13FBFD8A-0088-4AB5-809E-D6FABEC86D33}" destId="{52CB9A69-9DC0-419F-B0B6-2F043482860C}" srcOrd="0" destOrd="4" presId="urn:microsoft.com/office/officeart/2005/8/layout/vList6"/>
    <dgm:cxn modelId="{BC800F23-4B90-49BE-9A78-878D2134CEC2}" srcId="{D249170F-896C-4A57-9BB3-C78FED7F473B}" destId="{B9A4B078-D6DB-440D-B0A3-8F79A415A593}" srcOrd="0" destOrd="0" parTransId="{CD8549BD-4818-4484-9B88-E3ED5492E7C9}" sibTransId="{0A485B3C-FB2C-46A4-AB23-021B7C39BC2B}"/>
    <dgm:cxn modelId="{A8FA2E23-5564-456B-BDF6-DC331130D89A}" srcId="{D249170F-896C-4A57-9BB3-C78FED7F473B}" destId="{70AD53B8-5B50-42FD-99C8-88CFA0C70A11}" srcOrd="2" destOrd="0" parTransId="{995C2DF7-D6DF-4A12-9D5F-AD20F76863AB}" sibTransId="{4C528B49-A5ED-4E8C-BF78-CAC282D052AE}"/>
    <dgm:cxn modelId="{DFB2C860-5C38-4BDB-9AA5-1E0E93A77C63}" srcId="{9C5FE6D6-9B82-47BA-8C6D-306F608488F1}" destId="{AABBC4DB-B403-4D3D-B0B1-27780C9520A4}" srcOrd="1" destOrd="0" parTransId="{336EC363-AE73-47DA-B211-3E63B84E49B3}" sibTransId="{CBFA5810-D2CC-4883-8146-7A38E3DB211F}"/>
    <dgm:cxn modelId="{75219F63-EFCD-49F8-AD91-AC3DF6ED5ECB}" type="presOf" srcId="{A5D64618-9158-49D0-A68B-89516ACB4F9B}" destId="{52CB9A69-9DC0-419F-B0B6-2F043482860C}" srcOrd="0" destOrd="2" presId="urn:microsoft.com/office/officeart/2005/8/layout/vList6"/>
    <dgm:cxn modelId="{19973E66-C4B1-45F4-8771-FA6096CC5528}" srcId="{87E9D626-ACD4-405A-A09A-85FACCF42611}" destId="{D249170F-896C-4A57-9BB3-C78FED7F473B}" srcOrd="1" destOrd="0" parTransId="{6514694C-7E84-442E-B6F2-B927731ACC97}" sibTransId="{3B2EB29B-3937-4B76-8CD7-DE4435CF71D3}"/>
    <dgm:cxn modelId="{DF421E6C-4E99-4ED1-BFFD-D8018681212E}" type="presOf" srcId="{B9A4B078-D6DB-440D-B0A3-8F79A415A593}" destId="{DCAD4C03-7859-44C2-B03E-BAA846E23EB1}" srcOrd="0" destOrd="0" presId="urn:microsoft.com/office/officeart/2005/8/layout/vList6"/>
    <dgm:cxn modelId="{53B10D73-2E5D-424F-AB07-F98D768802BA}" srcId="{9C5FE6D6-9B82-47BA-8C6D-306F608488F1}" destId="{F729BC36-D30E-4F0D-8FB4-DCD348FCFA15}" srcOrd="0" destOrd="0" parTransId="{236921B1-0289-4E9F-BF92-45819B78CC6A}" sibTransId="{67EDC2B3-BB1B-4A21-A5EF-01F06D19C28C}"/>
    <dgm:cxn modelId="{40B3167C-EBCC-4FB8-9E19-5712A128EDAE}" type="presOf" srcId="{9C5FE6D6-9B82-47BA-8C6D-306F608488F1}" destId="{624CD759-8E9D-42D1-B7DC-BD4E6E1691D7}" srcOrd="0" destOrd="0" presId="urn:microsoft.com/office/officeart/2005/8/layout/vList6"/>
    <dgm:cxn modelId="{F48F1E88-2CC2-4B1B-A175-B4085F8E3C21}" srcId="{9C5FE6D6-9B82-47BA-8C6D-306F608488F1}" destId="{E030B860-20B9-4AE6-8E1C-D4C5CF7389AF}" srcOrd="3" destOrd="0" parTransId="{9ACA4503-6802-4A60-9274-43FE1F5CA791}" sibTransId="{C2329270-F064-4FEE-87CB-EEC272EDA9CB}"/>
    <dgm:cxn modelId="{FD4FF988-DE35-430A-99DD-BBF7556D5B18}" type="presOf" srcId="{D249170F-896C-4A57-9BB3-C78FED7F473B}" destId="{50C4FA9E-DABE-4676-BE22-62DC8B267078}" srcOrd="0" destOrd="0" presId="urn:microsoft.com/office/officeart/2005/8/layout/vList6"/>
    <dgm:cxn modelId="{9556588C-B8D1-4AD4-81F9-016201CEF8A4}" srcId="{87E9D626-ACD4-405A-A09A-85FACCF42611}" destId="{9C5FE6D6-9B82-47BA-8C6D-306F608488F1}" srcOrd="0" destOrd="0" parTransId="{B2ABC1A0-4949-424C-BE63-362EAAB80C84}" sibTransId="{2D47D9CF-DA90-4CD3-A231-79754D7AA10F}"/>
    <dgm:cxn modelId="{93F6A19C-58FF-4674-B2BD-E9F9130BD8A4}" type="presOf" srcId="{E030B860-20B9-4AE6-8E1C-D4C5CF7389AF}" destId="{52CB9A69-9DC0-419F-B0B6-2F043482860C}" srcOrd="0" destOrd="3" presId="urn:microsoft.com/office/officeart/2005/8/layout/vList6"/>
    <dgm:cxn modelId="{715925A0-9101-4262-9077-8EBF49272162}" srcId="{9C5FE6D6-9B82-47BA-8C6D-306F608488F1}" destId="{13FBFD8A-0088-4AB5-809E-D6FABEC86D33}" srcOrd="4" destOrd="0" parTransId="{8A923FF4-45DD-4A2F-990D-9B32EDF28913}" sibTransId="{445B396A-9E89-4BC6-8108-34E9E7E70780}"/>
    <dgm:cxn modelId="{778AAEC1-B973-47A1-A365-FC9C3EA8F208}" type="presOf" srcId="{87E9D626-ACD4-405A-A09A-85FACCF42611}" destId="{1FDDAFDF-B84A-44F8-AF01-7B87E94054AA}" srcOrd="0" destOrd="0" presId="urn:microsoft.com/office/officeart/2005/8/layout/vList6"/>
    <dgm:cxn modelId="{40412DCB-0AA8-4C22-8ACC-52D20D277292}" type="presOf" srcId="{A3A1BB17-11E4-490E-8572-E3355A69B01F}" destId="{DCAD4C03-7859-44C2-B03E-BAA846E23EB1}" srcOrd="0" destOrd="1" presId="urn:microsoft.com/office/officeart/2005/8/layout/vList6"/>
    <dgm:cxn modelId="{1E5A93D3-702A-4FCF-A51B-1C5655995750}" type="presOf" srcId="{F729BC36-D30E-4F0D-8FB4-DCD348FCFA15}" destId="{52CB9A69-9DC0-419F-B0B6-2F043482860C}" srcOrd="0" destOrd="0" presId="urn:microsoft.com/office/officeart/2005/8/layout/vList6"/>
    <dgm:cxn modelId="{EA3961D4-A9AE-4219-8D5C-3B4B396E3D44}" type="presOf" srcId="{AABBC4DB-B403-4D3D-B0B1-27780C9520A4}" destId="{52CB9A69-9DC0-419F-B0B6-2F043482860C}" srcOrd="0" destOrd="1" presId="urn:microsoft.com/office/officeart/2005/8/layout/vList6"/>
    <dgm:cxn modelId="{D38BD1F5-D11F-4085-A558-7408B8C8EE8C}" type="presOf" srcId="{70AD53B8-5B50-42FD-99C8-88CFA0C70A11}" destId="{DCAD4C03-7859-44C2-B03E-BAA846E23EB1}" srcOrd="0" destOrd="2" presId="urn:microsoft.com/office/officeart/2005/8/layout/vList6"/>
    <dgm:cxn modelId="{35BA10F6-FC14-4AEB-924A-3A5C1D487A99}" srcId="{D249170F-896C-4A57-9BB3-C78FED7F473B}" destId="{A3A1BB17-11E4-490E-8572-E3355A69B01F}" srcOrd="1" destOrd="0" parTransId="{E831A773-FBD1-4286-94BF-4A8FB16E4D23}" sibTransId="{0AB5AD10-5595-41B1-A3EA-4E418B4C6858}"/>
    <dgm:cxn modelId="{775D7ECC-AB94-49C4-BE88-8B3A606AD636}" type="presParOf" srcId="{1FDDAFDF-B84A-44F8-AF01-7B87E94054AA}" destId="{916031E5-FA07-4F41-ABCC-6CCA66E7B87D}" srcOrd="0" destOrd="0" presId="urn:microsoft.com/office/officeart/2005/8/layout/vList6"/>
    <dgm:cxn modelId="{4208454F-C0FB-4313-9179-77FFFCC347BB}" type="presParOf" srcId="{916031E5-FA07-4F41-ABCC-6CCA66E7B87D}" destId="{624CD759-8E9D-42D1-B7DC-BD4E6E1691D7}" srcOrd="0" destOrd="0" presId="urn:microsoft.com/office/officeart/2005/8/layout/vList6"/>
    <dgm:cxn modelId="{3341D357-62DE-466B-9249-35A4306529D6}" type="presParOf" srcId="{916031E5-FA07-4F41-ABCC-6CCA66E7B87D}" destId="{52CB9A69-9DC0-419F-B0B6-2F043482860C}" srcOrd="1" destOrd="0" presId="urn:microsoft.com/office/officeart/2005/8/layout/vList6"/>
    <dgm:cxn modelId="{CA273872-0A48-4B49-800C-70CFC6ACF684}" type="presParOf" srcId="{1FDDAFDF-B84A-44F8-AF01-7B87E94054AA}" destId="{F47378D7-AB82-427F-A884-495436ADFDDB}" srcOrd="1" destOrd="0" presId="urn:microsoft.com/office/officeart/2005/8/layout/vList6"/>
    <dgm:cxn modelId="{0BB1FF7A-8513-47F1-9D85-60F25C48C9E1}" type="presParOf" srcId="{1FDDAFDF-B84A-44F8-AF01-7B87E94054AA}" destId="{361DF081-4D20-4566-B517-C28E4B00C33E}" srcOrd="2" destOrd="0" presId="urn:microsoft.com/office/officeart/2005/8/layout/vList6"/>
    <dgm:cxn modelId="{D926EC3E-F55C-4E88-91D0-ED5E3F20037C}" type="presParOf" srcId="{361DF081-4D20-4566-B517-C28E4B00C33E}" destId="{50C4FA9E-DABE-4676-BE22-62DC8B267078}" srcOrd="0" destOrd="0" presId="urn:microsoft.com/office/officeart/2005/8/layout/vList6"/>
    <dgm:cxn modelId="{6286F672-FC48-4F04-A461-E15BF6932DF2}" type="presParOf" srcId="{361DF081-4D20-4566-B517-C28E4B00C33E}" destId="{DCAD4C03-7859-44C2-B03E-BAA846E23E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B9A69-9DC0-419F-B0B6-2F043482860C}">
      <dsp:nvSpPr>
        <dsp:cNvPr id="0" name=""/>
        <dsp:cNvSpPr/>
      </dsp:nvSpPr>
      <dsp:spPr>
        <a:xfrm>
          <a:off x="2349433" y="441"/>
          <a:ext cx="2716839" cy="17233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Наблюдение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Описание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Эксперимент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Моделирование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Измерение</a:t>
          </a:r>
        </a:p>
      </dsp:txBody>
      <dsp:txXfrm>
        <a:off x="2349433" y="215855"/>
        <a:ext cx="2070597" cy="1292485"/>
      </dsp:txXfrm>
    </dsp:sp>
    <dsp:sp modelId="{624CD759-8E9D-42D1-B7DC-BD4E6E1691D7}">
      <dsp:nvSpPr>
        <dsp:cNvPr id="0" name=""/>
        <dsp:cNvSpPr/>
      </dsp:nvSpPr>
      <dsp:spPr>
        <a:xfrm>
          <a:off x="16473" y="441"/>
          <a:ext cx="2332960" cy="17233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Общенаучные</a:t>
          </a:r>
        </a:p>
      </dsp:txBody>
      <dsp:txXfrm>
        <a:off x="100598" y="84566"/>
        <a:ext cx="2164710" cy="1555063"/>
      </dsp:txXfrm>
    </dsp:sp>
    <dsp:sp modelId="{DCAD4C03-7859-44C2-B03E-BAA846E23EB1}">
      <dsp:nvSpPr>
        <dsp:cNvPr id="0" name=""/>
        <dsp:cNvSpPr/>
      </dsp:nvSpPr>
      <dsp:spPr>
        <a:xfrm>
          <a:off x="2359013" y="1896087"/>
          <a:ext cx="2722048" cy="17233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Химический эксперимент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Анализ и синтез  веществ</a:t>
          </a:r>
        </a:p>
      </dsp:txBody>
      <dsp:txXfrm>
        <a:off x="2359013" y="2111501"/>
        <a:ext cx="2075806" cy="1292485"/>
      </dsp:txXfrm>
    </dsp:sp>
    <dsp:sp modelId="{50C4FA9E-DABE-4676-BE22-62DC8B267078}">
      <dsp:nvSpPr>
        <dsp:cNvPr id="0" name=""/>
        <dsp:cNvSpPr/>
      </dsp:nvSpPr>
      <dsp:spPr>
        <a:xfrm>
          <a:off x="1683" y="1896087"/>
          <a:ext cx="2357330" cy="17233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Химические </a:t>
          </a:r>
        </a:p>
      </dsp:txBody>
      <dsp:txXfrm>
        <a:off x="85808" y="1980212"/>
        <a:ext cx="2189080" cy="155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3B9-A46A-42FF-BD60-0989CDCCBC62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D7D1E-1C7D-4C8A-B825-6D22F5E5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0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D7D1E-1C7D-4C8A-B825-6D22F5E5C86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0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D7D1E-1C7D-4C8A-B825-6D22F5E5C86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9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D7D1E-1C7D-4C8A-B825-6D22F5E5C86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3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D7D1E-1C7D-4C8A-B825-6D22F5E5C86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7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D7D1E-1C7D-4C8A-B825-6D22F5E5C86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2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7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0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1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0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3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9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6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4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BF309-054A-4849-99FB-3525A9CCD12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124B-BCD6-4DA9-8BD8-5FD66965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12E4CE-5EDC-4EFD-A5F6-BC2E33BAB022}"/>
              </a:ext>
            </a:extLst>
          </p:cNvPr>
          <p:cNvSpPr/>
          <p:nvPr/>
        </p:nvSpPr>
        <p:spPr>
          <a:xfrm>
            <a:off x="1750291" y="169120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Урок 2.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Методы познания в химии</a:t>
            </a:r>
          </a:p>
        </p:txBody>
      </p:sp>
    </p:spTree>
    <p:extLst>
      <p:ext uri="{BB962C8B-B14F-4D97-AF65-F5344CB8AC3E}">
        <p14:creationId xmlns:p14="http://schemas.microsoft.com/office/powerpoint/2010/main" val="288430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1993557" y="740172"/>
            <a:ext cx="44401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Физкультминутка</a:t>
            </a:r>
          </a:p>
          <a:p>
            <a:pPr algn="ctr"/>
            <a:r>
              <a:rPr lang="ru-RU" sz="3600" i="1" dirty="0">
                <a:solidFill>
                  <a:srgbClr val="C00000"/>
                </a:solidFill>
              </a:rPr>
              <a:t>Упражнения для глаз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4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3635BC-B298-496E-9802-2C2D5D09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90326" l="9022" r="90000">
                        <a14:foregroundMark x1="28587" y1="43478" x2="58152" y2="43804"/>
                        <a14:foregroundMark x1="58152" y1="43804" x2="61196" y2="44565"/>
                        <a14:foregroundMark x1="51739" y1="33370" x2="60870" y2="33152"/>
                        <a14:foregroundMark x1="60870" y1="33152" x2="72826" y2="33478"/>
                        <a14:foregroundMark x1="72826" y1="33478" x2="79674" y2="36739"/>
                        <a14:foregroundMark x1="79674" y1="36739" x2="84674" y2="45326"/>
                        <a14:foregroundMark x1="84674" y1="45326" x2="67826" y2="53370"/>
                        <a14:foregroundMark x1="89875" y1="55435" x2="89891" y2="57500"/>
                        <a14:foregroundMark x1="89831" y1="49609" x2="89848" y2="51848"/>
                        <a14:foregroundMark x1="89783" y1="43261" x2="89806" y2="46237"/>
                        <a14:foregroundMark x1="88144" y1="63398" x2="87864" y2="64581"/>
                        <a14:foregroundMark x1="89565" y1="57391" x2="88848" y2="60424"/>
                        <a14:foregroundMark x1="13261" y1="34565" x2="11605" y2="38152"/>
                        <a14:foregroundMark x1="9949" y1="43817" x2="9761" y2="51890"/>
                        <a14:foregroundMark x1="10652" y1="43871" x2="9253" y2="52026"/>
                        <a14:foregroundMark x1="44891" y1="10000" x2="56304" y2="10543"/>
                        <a14:foregroundMark x1="54348" y1="9457" x2="56087" y2="9783"/>
                        <a14:foregroundMark x1="44022" y1="89130" x2="59239" y2="90326"/>
                        <a14:foregroundMark x1="59239" y1="90326" x2="60543" y2="89674"/>
                        <a14:backgroundMark x1="10109" y1="38152" x2="10109" y2="40217"/>
                        <a14:backgroundMark x1="8804" y1="43913" x2="9565" y2="55870"/>
                        <a14:backgroundMark x1="91304" y1="43043" x2="91522" y2="45978"/>
                        <a14:backgroundMark x1="91087" y1="46196" x2="91196" y2="49565"/>
                        <a14:backgroundMark x1="91196" y1="51848" x2="91196" y2="55435"/>
                        <a14:backgroundMark x1="90109" y1="61630" x2="89022" y2="63804"/>
                        <a14:backgroundMark x1="89891" y1="60652" x2="89457" y2="62609"/>
                        <a14:backgroundMark x1="88478" y1="64783" x2="86957" y2="69239"/>
                        <a14:backgroundMark x1="88478" y1="64565" x2="87935" y2="65870"/>
                        <a14:backgroundMark x1="81196" y1="23152" x2="80978" y2="23261"/>
                        <a14:backgroundMark x1="10652" y1="40217" x2="9457" y2="42717"/>
                        <a14:backgroundMark x1="9891" y1="42391" x2="9783" y2="43804"/>
                        <a14:backgroundMark x1="8696" y1="52174" x2="10000" y2="56957"/>
                        <a14:backgroundMark x1="46848" y1="91630" x2="56087" y2="92391"/>
                        <a14:backgroundMark x1="47174" y1="91630" x2="47174" y2="91630"/>
                        <a14:backgroundMark x1="49674" y1="90435" x2="49674" y2="90435"/>
                        <a14:backgroundMark x1="59891" y1="90761" x2="59891" y2="90761"/>
                        <a14:backgroundMark x1="58043" y1="90435" x2="58043" y2="90435"/>
                        <a14:backgroundMark x1="60761" y1="89891" x2="60761" y2="89891"/>
                        <a14:backgroundMark x1="58587" y1="89891" x2="58587" y2="8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44" y="1896762"/>
            <a:ext cx="3317789" cy="3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7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027261E-0E31-445F-9BB8-902DB362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92" t="530" r="-214" b="-530"/>
          <a:stretch/>
        </p:blipFill>
        <p:spPr bwMode="auto">
          <a:xfrm>
            <a:off x="-432709" y="0"/>
            <a:ext cx="9654530" cy="60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57292A-C872-46DA-B4E8-861111B55AAB}"/>
              </a:ext>
            </a:extLst>
          </p:cNvPr>
          <p:cNvSpPr/>
          <p:nvPr/>
        </p:nvSpPr>
        <p:spPr>
          <a:xfrm>
            <a:off x="-389106" y="676232"/>
            <a:ext cx="64442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Правила техники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 безопасности при работе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в химическом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кабинете</a:t>
            </a:r>
          </a:p>
        </p:txBody>
      </p:sp>
    </p:spTree>
    <p:extLst>
      <p:ext uri="{BB962C8B-B14F-4D97-AF65-F5344CB8AC3E}">
        <p14:creationId xmlns:p14="http://schemas.microsoft.com/office/powerpoint/2010/main" val="155020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2363208" y="633168"/>
            <a:ext cx="4440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Задание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DCAF73-FF5D-4A4A-BF71-C66432B40E40}"/>
              </a:ext>
            </a:extLst>
          </p:cNvPr>
          <p:cNvSpPr/>
          <p:nvPr/>
        </p:nvSpPr>
        <p:spPr>
          <a:xfrm>
            <a:off x="1468875" y="1124183"/>
            <a:ext cx="5408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Найдите ошибки во всех вредных советах и исправьте их.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7041CB-F268-4B81-8CAF-206F27B4ADB6}"/>
              </a:ext>
            </a:extLst>
          </p:cNvPr>
          <p:cNvSpPr/>
          <p:nvPr/>
        </p:nvSpPr>
        <p:spPr>
          <a:xfrm>
            <a:off x="1575882" y="2064976"/>
            <a:ext cx="382297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Совет №1 </a:t>
            </a:r>
          </a:p>
          <a:p>
            <a:pPr algn="ctr"/>
            <a:r>
              <a:rPr lang="ru-RU" sz="2400" dirty="0"/>
              <a:t>Если вдруг ты на спиртовке</a:t>
            </a:r>
          </a:p>
          <a:p>
            <a:pPr algn="ctr"/>
            <a:r>
              <a:rPr lang="ru-RU" sz="2400" dirty="0"/>
              <a:t>Нагревать чего-то хочешь,</a:t>
            </a:r>
          </a:p>
          <a:p>
            <a:pPr algn="ctr"/>
            <a:r>
              <a:rPr lang="ru-RU" sz="2400" dirty="0"/>
              <a:t>Смело действуй, направляй</a:t>
            </a:r>
          </a:p>
          <a:p>
            <a:pPr algn="ctr"/>
            <a:r>
              <a:rPr lang="ru-RU" sz="2400" dirty="0"/>
              <a:t>Ты пробирку на соседа.</a:t>
            </a:r>
          </a:p>
          <a:p>
            <a:pPr algn="ctr"/>
            <a:r>
              <a:rPr lang="ru-RU" sz="2400" dirty="0"/>
              <a:t>Если выброс из пробирки</a:t>
            </a:r>
          </a:p>
          <a:p>
            <a:pPr algn="ctr"/>
            <a:r>
              <a:rPr lang="ru-RU" sz="2400" dirty="0"/>
              <a:t>Вдруг нечаянно случится,</a:t>
            </a:r>
          </a:p>
          <a:p>
            <a:pPr algn="ctr"/>
            <a:r>
              <a:rPr lang="ru-RU" sz="2400" dirty="0"/>
              <a:t>Пусть сосед идет лечиться.</a:t>
            </a:r>
          </a:p>
          <a:p>
            <a:pPr algn="ctr"/>
            <a:r>
              <a:rPr lang="ru-RU" sz="2400" dirty="0"/>
              <a:t>Главное, что ты здоров!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86E985-39BC-46A5-A3CB-4ACB1735C4E5}"/>
              </a:ext>
            </a:extLst>
          </p:cNvPr>
          <p:cNvSpPr/>
          <p:nvPr/>
        </p:nvSpPr>
        <p:spPr>
          <a:xfrm>
            <a:off x="833334" y="5624846"/>
            <a:ext cx="7668639" cy="1107996"/>
          </a:xfrm>
          <a:prstGeom prst="rect">
            <a:avLst/>
          </a:prstGeom>
          <a:solidFill>
            <a:srgbClr val="F6EB0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 нагревании нужно направлять отверстие пробирки в сторону от себя и соседей!</a:t>
            </a:r>
          </a:p>
          <a:p>
            <a:pPr algn="ctr"/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2363208" y="633168"/>
            <a:ext cx="4440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Задание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DCAF73-FF5D-4A4A-BF71-C66432B40E40}"/>
              </a:ext>
            </a:extLst>
          </p:cNvPr>
          <p:cNvSpPr/>
          <p:nvPr/>
        </p:nvSpPr>
        <p:spPr>
          <a:xfrm>
            <a:off x="1468875" y="1124183"/>
            <a:ext cx="5408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Найдите ошибки во всех вредных советах и исправьте их.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7041CB-F268-4B81-8CAF-206F27B4ADB6}"/>
              </a:ext>
            </a:extLst>
          </p:cNvPr>
          <p:cNvSpPr/>
          <p:nvPr/>
        </p:nvSpPr>
        <p:spPr>
          <a:xfrm>
            <a:off x="1770435" y="1977427"/>
            <a:ext cx="382297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Совет №2 </a:t>
            </a:r>
          </a:p>
          <a:p>
            <a:pPr algn="just"/>
            <a:r>
              <a:rPr lang="ru-RU" sz="2400" dirty="0"/>
              <a:t>Если хочешь ты понюхать</a:t>
            </a:r>
          </a:p>
          <a:p>
            <a:pPr algn="just"/>
            <a:r>
              <a:rPr lang="ru-RU" sz="2400" dirty="0"/>
              <a:t>Незнакомый порошок,</a:t>
            </a:r>
          </a:p>
          <a:p>
            <a:pPr algn="just"/>
            <a:r>
              <a:rPr lang="ru-RU" sz="2400" dirty="0"/>
              <a:t>То немедленно всем носом</a:t>
            </a:r>
          </a:p>
          <a:p>
            <a:pPr algn="just"/>
            <a:r>
              <a:rPr lang="ru-RU" sz="2400" dirty="0"/>
              <a:t>Зарывайся ты в него.</a:t>
            </a:r>
          </a:p>
          <a:p>
            <a:pPr algn="just"/>
            <a:r>
              <a:rPr lang="ru-RU" sz="2400" dirty="0"/>
              <a:t>Полчаса прилежно нюхай,</a:t>
            </a:r>
          </a:p>
          <a:p>
            <a:pPr algn="just"/>
            <a:r>
              <a:rPr lang="ru-RU" sz="2400" dirty="0"/>
              <a:t>А потом свои полноса</a:t>
            </a:r>
          </a:p>
          <a:p>
            <a:pPr algn="just"/>
            <a:r>
              <a:rPr lang="ru-RU" sz="2400" dirty="0"/>
              <a:t>Доставай и так живи.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86E985-39BC-46A5-A3CB-4ACB1735C4E5}"/>
              </a:ext>
            </a:extLst>
          </p:cNvPr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rgbClr val="F6EB0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 выяснении запаха веществ нельзя подносить сосуд близко к лицу. Для ознакомления с запахом нужно ладонью руки сделать движение от отверстия сосуда к носу!</a:t>
            </a:r>
          </a:p>
        </p:txBody>
      </p:sp>
    </p:spTree>
    <p:extLst>
      <p:ext uri="{BB962C8B-B14F-4D97-AF65-F5344CB8AC3E}">
        <p14:creationId xmlns:p14="http://schemas.microsoft.com/office/powerpoint/2010/main" val="36702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2363208" y="633168"/>
            <a:ext cx="4440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Задание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DCAF73-FF5D-4A4A-BF71-C66432B40E40}"/>
              </a:ext>
            </a:extLst>
          </p:cNvPr>
          <p:cNvSpPr/>
          <p:nvPr/>
        </p:nvSpPr>
        <p:spPr>
          <a:xfrm>
            <a:off x="1468875" y="1075545"/>
            <a:ext cx="5408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Найдите ошибки во всех вредных советах и исправьте их.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7041CB-F268-4B81-8CAF-206F27B4ADB6}"/>
              </a:ext>
            </a:extLst>
          </p:cNvPr>
          <p:cNvSpPr/>
          <p:nvPr/>
        </p:nvSpPr>
        <p:spPr>
          <a:xfrm>
            <a:off x="1429966" y="1928789"/>
            <a:ext cx="4387174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Совет №3</a:t>
            </a:r>
          </a:p>
          <a:p>
            <a:pPr algn="ctr"/>
            <a:r>
              <a:rPr lang="ru-RU" sz="2400" dirty="0"/>
              <a:t>Если есть в пробирке жидкость,</a:t>
            </a:r>
          </a:p>
          <a:p>
            <a:pPr algn="ctr"/>
            <a:r>
              <a:rPr lang="ru-RU" sz="2400" dirty="0"/>
              <a:t>Неизвестная тебе,</a:t>
            </a:r>
          </a:p>
          <a:p>
            <a:pPr algn="ctr"/>
            <a:r>
              <a:rPr lang="ru-RU" sz="2400" dirty="0"/>
              <a:t>То её ты смело пробуй:</a:t>
            </a:r>
          </a:p>
          <a:p>
            <a:pPr algn="ctr"/>
            <a:r>
              <a:rPr lang="ru-RU" sz="2400" dirty="0"/>
              <a:t>Кисло – значит, кислота,</a:t>
            </a:r>
          </a:p>
          <a:p>
            <a:pPr algn="ctr"/>
            <a:r>
              <a:rPr lang="ru-RU" sz="2400" dirty="0"/>
              <a:t>Горько – это, значит, щелочь</a:t>
            </a:r>
          </a:p>
          <a:p>
            <a:pPr algn="ctr"/>
            <a:r>
              <a:rPr lang="ru-RU" sz="2400" dirty="0"/>
              <a:t>Или яд какой другой.</a:t>
            </a:r>
          </a:p>
          <a:p>
            <a:pPr algn="ctr"/>
            <a:r>
              <a:rPr lang="ru-RU" sz="2400" dirty="0"/>
              <a:t>Ну и что, что эта проба</a:t>
            </a:r>
          </a:p>
          <a:p>
            <a:pPr algn="ctr"/>
            <a:r>
              <a:rPr lang="ru-RU" sz="2400" dirty="0"/>
              <a:t>Для тебя последней будет?</a:t>
            </a:r>
          </a:p>
          <a:p>
            <a:pPr algn="ctr"/>
            <a:r>
              <a:rPr lang="ru-RU" sz="2400" dirty="0"/>
              <a:t>Зато жил ты, как герой!</a:t>
            </a:r>
            <a:endParaRPr lang="ru-RU" sz="24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86E985-39BC-46A5-A3CB-4ACB1735C4E5}"/>
              </a:ext>
            </a:extLst>
          </p:cNvPr>
          <p:cNvSpPr/>
          <p:nvPr/>
        </p:nvSpPr>
        <p:spPr>
          <a:xfrm>
            <a:off x="823606" y="5644301"/>
            <a:ext cx="7668639" cy="1107996"/>
          </a:xfrm>
          <a:prstGeom prst="rect">
            <a:avLst/>
          </a:prstGeom>
          <a:solidFill>
            <a:srgbClr val="F6EB0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Вещества нельзя брать руками и проверять на вкус!</a:t>
            </a:r>
          </a:p>
          <a:p>
            <a:pPr algn="ctr"/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Ебольшими</a:t>
            </a:r>
            <a:r>
              <a:rPr lang="ru-RU" dirty="0"/>
              <a:t> дозами </a:t>
            </a:r>
            <a:r>
              <a:rPr lang="ru-RU" dirty="0" err="1"/>
              <a:t>ебольшими</a:t>
            </a:r>
            <a:r>
              <a:rPr lang="ru-RU" dirty="0"/>
              <a:t> дозами веществ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2363208" y="633168"/>
            <a:ext cx="4440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Задание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DCAF73-FF5D-4A4A-BF71-C66432B40E40}"/>
              </a:ext>
            </a:extLst>
          </p:cNvPr>
          <p:cNvSpPr/>
          <p:nvPr/>
        </p:nvSpPr>
        <p:spPr>
          <a:xfrm>
            <a:off x="1468875" y="1124183"/>
            <a:ext cx="5408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Найдите ошибки во всех вредных советах и исправьте их.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7041CB-F268-4B81-8CAF-206F27B4ADB6}"/>
              </a:ext>
            </a:extLst>
          </p:cNvPr>
          <p:cNvSpPr/>
          <p:nvPr/>
        </p:nvSpPr>
        <p:spPr>
          <a:xfrm>
            <a:off x="1498061" y="1957972"/>
            <a:ext cx="435799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Совет №4</a:t>
            </a:r>
            <a:endParaRPr lang="ru-RU" sz="2400" dirty="0"/>
          </a:p>
          <a:p>
            <a:pPr algn="ctr"/>
            <a:r>
              <a:rPr lang="ru-RU" sz="2400" dirty="0"/>
              <a:t>Если все-таки решился</a:t>
            </a:r>
          </a:p>
          <a:p>
            <a:pPr algn="ctr"/>
            <a:r>
              <a:rPr lang="ru-RU" sz="2400" dirty="0"/>
              <a:t>Ты однажды сделать опыт –</a:t>
            </a:r>
          </a:p>
          <a:p>
            <a:pPr algn="ctr"/>
            <a:r>
              <a:rPr lang="ru-RU" sz="2400" dirty="0"/>
              <a:t>То налей веществ побольше,</a:t>
            </a:r>
          </a:p>
          <a:p>
            <a:pPr algn="ctr"/>
            <a:r>
              <a:rPr lang="ru-RU" sz="2400" dirty="0"/>
              <a:t> Да смотри, не мелочись.</a:t>
            </a:r>
          </a:p>
          <a:p>
            <a:pPr algn="ctr"/>
            <a:r>
              <a:rPr lang="ru-RU" sz="2400" dirty="0"/>
              <a:t>А когда вдруг реактивы</a:t>
            </a:r>
          </a:p>
          <a:p>
            <a:pPr algn="ctr"/>
            <a:r>
              <a:rPr lang="ru-RU" sz="2400" dirty="0"/>
              <a:t>потекут тебе на платье</a:t>
            </a:r>
          </a:p>
          <a:p>
            <a:pPr algn="ctr"/>
            <a:r>
              <a:rPr lang="ru-RU" sz="2400" dirty="0"/>
              <a:t>и, конечно же,  на руки,</a:t>
            </a:r>
          </a:p>
          <a:p>
            <a:pPr algn="ctr"/>
            <a:r>
              <a:rPr lang="ru-RU" sz="2400" dirty="0"/>
              <a:t> вытирать совсем не надо,</a:t>
            </a:r>
          </a:p>
          <a:p>
            <a:pPr algn="ctr"/>
            <a:r>
              <a:rPr lang="ru-RU" sz="2400" dirty="0"/>
              <a:t> врачи, может быть, спасут.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86E985-39BC-46A5-A3CB-4ACB1735C4E5}"/>
              </a:ext>
            </a:extLst>
          </p:cNvPr>
          <p:cNvSpPr/>
          <p:nvPr/>
        </p:nvSpPr>
        <p:spPr>
          <a:xfrm>
            <a:off x="852789" y="5673484"/>
            <a:ext cx="7668639" cy="1107996"/>
          </a:xfrm>
          <a:prstGeom prst="rect">
            <a:avLst/>
          </a:prstGeom>
          <a:solidFill>
            <a:srgbClr val="F6EB0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 выполнении опытов пользуйтесь небольшими дозами веществ!</a:t>
            </a:r>
          </a:p>
          <a:p>
            <a:pPr algn="ctr"/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2363208" y="633168"/>
            <a:ext cx="4440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Задание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DCAF73-FF5D-4A4A-BF71-C66432B40E40}"/>
              </a:ext>
            </a:extLst>
          </p:cNvPr>
          <p:cNvSpPr/>
          <p:nvPr/>
        </p:nvSpPr>
        <p:spPr>
          <a:xfrm>
            <a:off x="1468875" y="1124183"/>
            <a:ext cx="5408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Найдите ошибки во всех вредных советах и исправьте их.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7041CB-F268-4B81-8CAF-206F27B4ADB6}"/>
              </a:ext>
            </a:extLst>
          </p:cNvPr>
          <p:cNvSpPr/>
          <p:nvPr/>
        </p:nvSpPr>
        <p:spPr>
          <a:xfrm>
            <a:off x="1575882" y="2064976"/>
            <a:ext cx="4250986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Совет №5</a:t>
            </a:r>
            <a:endParaRPr lang="ru-RU" sz="2400" dirty="0"/>
          </a:p>
          <a:p>
            <a:pPr algn="ctr"/>
            <a:r>
              <a:rPr lang="ru-RU" sz="2400" dirty="0"/>
              <a:t>Ну, а если захотелось</a:t>
            </a:r>
          </a:p>
          <a:p>
            <a:pPr algn="ctr"/>
            <a:r>
              <a:rPr lang="ru-RU" sz="2400" dirty="0"/>
              <a:t>очень сильно  вдруг покушать,</a:t>
            </a:r>
          </a:p>
          <a:p>
            <a:pPr algn="ctr"/>
            <a:r>
              <a:rPr lang="ru-RU" sz="2400" dirty="0"/>
              <a:t>а звонка все нет и нет,</a:t>
            </a:r>
          </a:p>
          <a:p>
            <a:pPr algn="ctr"/>
            <a:r>
              <a:rPr lang="ru-RU" sz="2400" dirty="0"/>
              <a:t>ты скорей глотай свой завтрак,</a:t>
            </a:r>
          </a:p>
          <a:p>
            <a:pPr algn="ctr"/>
            <a:r>
              <a:rPr lang="ru-RU" sz="2400" dirty="0"/>
              <a:t>разложив его на парте,</a:t>
            </a:r>
          </a:p>
          <a:p>
            <a:pPr algn="ctr"/>
            <a:r>
              <a:rPr lang="ru-RU" sz="2400" dirty="0"/>
              <a:t>ну и пусть здесь реактивы,</a:t>
            </a:r>
          </a:p>
          <a:p>
            <a:pPr algn="ctr"/>
            <a:r>
              <a:rPr lang="ru-RU" sz="2400" dirty="0"/>
              <a:t>они вкуса придадут.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86E985-39BC-46A5-A3CB-4ACB1735C4E5}"/>
              </a:ext>
            </a:extLst>
          </p:cNvPr>
          <p:cNvSpPr/>
          <p:nvPr/>
        </p:nvSpPr>
        <p:spPr>
          <a:xfrm>
            <a:off x="833334" y="5624846"/>
            <a:ext cx="7668639" cy="1107996"/>
          </a:xfrm>
          <a:prstGeom prst="rect">
            <a:avLst/>
          </a:prstGeom>
          <a:solidFill>
            <a:srgbClr val="F6EB0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 кабинете химии нельзя пить, есть и класть продукты на рабочие столы!</a:t>
            </a:r>
          </a:p>
          <a:p>
            <a:pPr algn="ctr"/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E83601-6479-4E72-8448-B25AA3E8C4C9}"/>
              </a:ext>
            </a:extLst>
          </p:cNvPr>
          <p:cNvSpPr/>
          <p:nvPr/>
        </p:nvSpPr>
        <p:spPr>
          <a:xfrm>
            <a:off x="2033081" y="861057"/>
            <a:ext cx="4640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Домашнее задание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C151CA-F3DB-43DF-B868-9465F6E23B02}"/>
              </a:ext>
            </a:extLst>
          </p:cNvPr>
          <p:cNvSpPr/>
          <p:nvPr/>
        </p:nvSpPr>
        <p:spPr>
          <a:xfrm>
            <a:off x="1867710" y="163464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Параграф 2.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Тестовые задания стр. 11.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0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E83601-6479-4E72-8448-B25AA3E8C4C9}"/>
              </a:ext>
            </a:extLst>
          </p:cNvPr>
          <p:cNvSpPr/>
          <p:nvPr/>
        </p:nvSpPr>
        <p:spPr>
          <a:xfrm>
            <a:off x="1945532" y="870785"/>
            <a:ext cx="4922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Закончи предложение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4FCF5E-CE8E-4D7D-91AA-9F613983250A}"/>
              </a:ext>
            </a:extLst>
          </p:cNvPr>
          <p:cNvSpPr/>
          <p:nvPr/>
        </p:nvSpPr>
        <p:spPr>
          <a:xfrm>
            <a:off x="1556427" y="1494792"/>
            <a:ext cx="32976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2000" dirty="0"/>
              <a:t>Я узнал…		</a:t>
            </a:r>
          </a:p>
          <a:p>
            <a:r>
              <a:rPr lang="ru-RU" sz="2000" dirty="0"/>
              <a:t>•	Было интересно…</a:t>
            </a:r>
          </a:p>
          <a:p>
            <a:r>
              <a:rPr lang="ru-RU" sz="2000" dirty="0"/>
              <a:t>•	Было трудно…</a:t>
            </a:r>
          </a:p>
          <a:p>
            <a:r>
              <a:rPr lang="ru-RU" sz="2000" dirty="0"/>
              <a:t>•	Я выполнял задания…</a:t>
            </a:r>
          </a:p>
          <a:p>
            <a:r>
              <a:rPr lang="ru-RU" sz="2000" dirty="0"/>
              <a:t>•	Я понял, что…</a:t>
            </a:r>
          </a:p>
          <a:p>
            <a:r>
              <a:rPr lang="ru-RU" sz="2000" dirty="0"/>
              <a:t>•	Теперь я могу…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2D1099-1429-442F-8785-5937EBDDA775}"/>
              </a:ext>
            </a:extLst>
          </p:cNvPr>
          <p:cNvSpPr/>
          <p:nvPr/>
        </p:nvSpPr>
        <p:spPr>
          <a:xfrm>
            <a:off x="2762655" y="342732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•	</a:t>
            </a:r>
            <a:r>
              <a:rPr lang="ru-RU" sz="2000" dirty="0"/>
              <a:t>Я приобрёл..</a:t>
            </a:r>
          </a:p>
          <a:p>
            <a:r>
              <a:rPr lang="ru-RU" sz="2000" dirty="0"/>
              <a:t>•	Я научился…</a:t>
            </a:r>
          </a:p>
          <a:p>
            <a:r>
              <a:rPr lang="ru-RU" sz="2000" dirty="0"/>
              <a:t>•	У меня получилось…</a:t>
            </a:r>
          </a:p>
          <a:p>
            <a:r>
              <a:rPr lang="ru-RU" sz="2000" dirty="0"/>
              <a:t>•	Я смог…</a:t>
            </a:r>
          </a:p>
          <a:p>
            <a:r>
              <a:rPr lang="ru-RU" sz="2000" dirty="0"/>
              <a:t>•	Меня удивило…</a:t>
            </a:r>
          </a:p>
          <a:p>
            <a:r>
              <a:rPr lang="ru-RU" sz="2000" dirty="0"/>
              <a:t>•	Мне 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val="189082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E83601-6479-4E72-8448-B25AA3E8C4C9}"/>
              </a:ext>
            </a:extLst>
          </p:cNvPr>
          <p:cNvSpPr/>
          <p:nvPr/>
        </p:nvSpPr>
        <p:spPr>
          <a:xfrm>
            <a:off x="1527244" y="2174291"/>
            <a:ext cx="46400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271273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C0E9DF-C508-4E4F-B9B7-F32F89DEDCCC}"/>
              </a:ext>
            </a:extLst>
          </p:cNvPr>
          <p:cNvSpPr/>
          <p:nvPr/>
        </p:nvSpPr>
        <p:spPr>
          <a:xfrm>
            <a:off x="2483263" y="629392"/>
            <a:ext cx="4645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Что такое метод?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B2E59BBA-C34F-4010-B0AB-BC4C4B38C1F5}"/>
              </a:ext>
            </a:extLst>
          </p:cNvPr>
          <p:cNvSpPr/>
          <p:nvPr/>
        </p:nvSpPr>
        <p:spPr>
          <a:xfrm>
            <a:off x="1337294" y="1370280"/>
            <a:ext cx="5108368" cy="1569522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333333"/>
                </a:solidFill>
              </a:rPr>
              <a:t> </a:t>
            </a:r>
            <a:r>
              <a:rPr lang="ru-RU" sz="2800" b="1" dirty="0">
                <a:solidFill>
                  <a:srgbClr val="C00000"/>
                </a:solidFill>
              </a:rPr>
              <a:t>Метод </a:t>
            </a:r>
            <a:r>
              <a:rPr lang="ru-RU" sz="2800" dirty="0">
                <a:solidFill>
                  <a:srgbClr val="C00000"/>
                </a:solidFill>
              </a:rPr>
              <a:t>—</a:t>
            </a:r>
            <a:r>
              <a:rPr lang="ru-RU" sz="2800" dirty="0">
                <a:solidFill>
                  <a:srgbClr val="333333"/>
                </a:solidFill>
              </a:rPr>
              <a:t> это способ достижения какой-либо цели, решения конкретной задачи.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7B441C-788C-4EF2-AAC3-2D30AF19223C}"/>
              </a:ext>
            </a:extLst>
          </p:cNvPr>
          <p:cNvSpPr/>
          <p:nvPr/>
        </p:nvSpPr>
        <p:spPr>
          <a:xfrm rot="466324">
            <a:off x="3218268" y="3237470"/>
            <a:ext cx="2539981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Видный философ XVII века </a:t>
            </a:r>
            <a:r>
              <a:rPr lang="ru-RU" sz="2000" b="1" i="1" dirty="0"/>
              <a:t>Ф. Бэкон </a:t>
            </a:r>
            <a:r>
              <a:rPr lang="ru-RU" sz="2000" i="1" dirty="0"/>
              <a:t>сравнивал метод познания с </a:t>
            </a:r>
            <a:r>
              <a:rPr lang="ru-RU" sz="2000" i="1" dirty="0">
                <a:solidFill>
                  <a:srgbClr val="C00000"/>
                </a:solidFill>
              </a:rPr>
              <a:t>«фонарем, освещающим дорогу путнику, идущему в темноте».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B0CC2E6-11AA-4F6D-831E-2148902F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0" y="3195211"/>
            <a:ext cx="2486767" cy="2486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45ED4B-0620-4A70-A2C4-D33C46935831}"/>
              </a:ext>
            </a:extLst>
          </p:cNvPr>
          <p:cNvSpPr/>
          <p:nvPr/>
        </p:nvSpPr>
        <p:spPr>
          <a:xfrm>
            <a:off x="2027507" y="724180"/>
            <a:ext cx="4645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Методы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12EB80F-3436-4788-B351-6E7723953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8024"/>
              </p:ext>
            </p:extLst>
          </p:nvPr>
        </p:nvGraphicFramePr>
        <p:xfrm>
          <a:off x="1524000" y="1397000"/>
          <a:ext cx="5082746" cy="3619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713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C0E9DF-C508-4E4F-B9B7-F32F89DEDCCC}"/>
              </a:ext>
            </a:extLst>
          </p:cNvPr>
          <p:cNvSpPr/>
          <p:nvPr/>
        </p:nvSpPr>
        <p:spPr>
          <a:xfrm>
            <a:off x="2447637" y="831272"/>
            <a:ext cx="4645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Задание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9B5C88-BD28-432C-AFCA-453BB880DDFF}"/>
              </a:ext>
            </a:extLst>
          </p:cNvPr>
          <p:cNvSpPr/>
          <p:nvPr/>
        </p:nvSpPr>
        <p:spPr>
          <a:xfrm>
            <a:off x="1917865" y="149479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</a:rPr>
              <a:t>Заполните таблицу .</a:t>
            </a:r>
            <a:endParaRPr lang="ru-RU" sz="2800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0032F255-4EFB-4C78-877E-76D138F7F0CE}"/>
              </a:ext>
            </a:extLst>
          </p:cNvPr>
          <p:cNvGraphicFramePr>
            <a:graphicFrameLocks noGrp="1"/>
          </p:cNvGraphicFramePr>
          <p:nvPr/>
        </p:nvGraphicFramePr>
        <p:xfrm>
          <a:off x="1401288" y="2078181"/>
          <a:ext cx="5094516" cy="16752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7258">
                  <a:extLst>
                    <a:ext uri="{9D8B030D-6E8A-4147-A177-3AD203B41FA5}">
                      <a16:colId xmlns:a16="http://schemas.microsoft.com/office/drawing/2014/main" val="1200295881"/>
                    </a:ext>
                  </a:extLst>
                </a:gridCol>
                <a:gridCol w="2547258">
                  <a:extLst>
                    <a:ext uri="{9D8B030D-6E8A-4147-A177-3AD203B41FA5}">
                      <a16:colId xmlns:a16="http://schemas.microsoft.com/office/drawing/2014/main" val="750205100"/>
                    </a:ext>
                  </a:extLst>
                </a:gridCol>
              </a:tblGrid>
              <a:tr h="7303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Название метода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273262"/>
                  </a:ext>
                </a:extLst>
              </a:tr>
              <a:tr h="730333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693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62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2344719" y="789600"/>
            <a:ext cx="7786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Метод наблюдения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FCA37082-E7C9-4321-98A7-55C411CB8C32}"/>
              </a:ext>
            </a:extLst>
          </p:cNvPr>
          <p:cNvSpPr/>
          <p:nvPr/>
        </p:nvSpPr>
        <p:spPr>
          <a:xfrm>
            <a:off x="1385026" y="1589901"/>
            <a:ext cx="4958109" cy="1828799"/>
          </a:xfrm>
          <a:prstGeom prst="wedgeRoundRectCallout">
            <a:avLst>
              <a:gd name="adj1" fmla="val -19881"/>
              <a:gd name="adj2" fmla="val 65236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Наблюдение </a:t>
            </a:r>
            <a:r>
              <a:rPr lang="ru-RU" sz="2400" b="1" dirty="0">
                <a:solidFill>
                  <a:schemeClr val="tx1"/>
                </a:solidFill>
              </a:rPr>
              <a:t>—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это способ получения информации путём прямой и непосредственной регистрации событий и условий их протекания.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E6BBC-36A5-4FB9-A431-D9E44081A00A}"/>
              </a:ext>
            </a:extLst>
          </p:cNvPr>
          <p:cNvSpPr/>
          <p:nvPr/>
        </p:nvSpPr>
        <p:spPr>
          <a:xfrm>
            <a:off x="1686296" y="4263242"/>
            <a:ext cx="45779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0000"/>
                </a:solidFill>
                <a:latin typeface="Open Sans"/>
              </a:rPr>
              <a:t>Пример:</a:t>
            </a:r>
            <a:r>
              <a:rPr lang="ru-RU" sz="2000" i="1" dirty="0">
                <a:solidFill>
                  <a:srgbClr val="000000"/>
                </a:solidFill>
                <a:latin typeface="Open Sans"/>
              </a:rPr>
              <a:t> провести наблюдение за химической реакцией ….</a:t>
            </a:r>
            <a:br>
              <a:rPr lang="ru-RU" sz="2000" i="1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7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2344719" y="789600"/>
            <a:ext cx="7786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Метод описания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FCA37082-E7C9-4321-98A7-55C411CB8C32}"/>
              </a:ext>
            </a:extLst>
          </p:cNvPr>
          <p:cNvSpPr/>
          <p:nvPr/>
        </p:nvSpPr>
        <p:spPr>
          <a:xfrm>
            <a:off x="1417977" y="1688756"/>
            <a:ext cx="4949872" cy="1713256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333333"/>
              </a:solidFill>
            </a:endParaRPr>
          </a:p>
          <a:p>
            <a:pPr algn="ctr"/>
            <a:r>
              <a:rPr lang="ru-RU" sz="2800" dirty="0">
                <a:solidFill>
                  <a:srgbClr val="333333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Описание </a:t>
            </a:r>
            <a:r>
              <a:rPr lang="ru-RU" sz="2400" dirty="0">
                <a:solidFill>
                  <a:srgbClr val="333333"/>
                </a:solidFill>
              </a:rPr>
              <a:t>– это изображение какого-либо явления, вещества путем перечисления и раскрытия его основных признаков.</a:t>
            </a:r>
          </a:p>
          <a:p>
            <a:pPr algn="ctr"/>
            <a:endParaRPr lang="ru-RU" sz="2400" dirty="0">
              <a:solidFill>
                <a:srgbClr val="333333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E81C59-D5E8-437C-A329-AC6B7E67D0C0}"/>
              </a:ext>
            </a:extLst>
          </p:cNvPr>
          <p:cNvSpPr/>
          <p:nvPr/>
        </p:nvSpPr>
        <p:spPr>
          <a:xfrm>
            <a:off x="1686296" y="4263242"/>
            <a:ext cx="45779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0000"/>
                </a:solidFill>
                <a:latin typeface="Open Sans"/>
              </a:rPr>
              <a:t>Пример:</a:t>
            </a:r>
            <a:r>
              <a:rPr lang="ru-RU" sz="2000" i="1" dirty="0">
                <a:solidFill>
                  <a:srgbClr val="000000"/>
                </a:solidFill>
                <a:latin typeface="Open Sans"/>
              </a:rPr>
              <a:t> опишите физические свойства воды.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8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2344719" y="789600"/>
            <a:ext cx="7786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Метод эксперимента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FCA37082-E7C9-4321-98A7-55C411CB8C32}"/>
              </a:ext>
            </a:extLst>
          </p:cNvPr>
          <p:cNvSpPr/>
          <p:nvPr/>
        </p:nvSpPr>
        <p:spPr>
          <a:xfrm>
            <a:off x="1385026" y="1688756"/>
            <a:ext cx="4933396" cy="1532024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333333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Эксперимент </a:t>
            </a:r>
            <a:r>
              <a:rPr lang="ru-RU" sz="2400" dirty="0">
                <a:solidFill>
                  <a:srgbClr val="333333"/>
                </a:solidFill>
              </a:rPr>
              <a:t>– это исследование, которое проводят в определенных условиях.</a:t>
            </a:r>
          </a:p>
          <a:p>
            <a:pPr algn="ctr"/>
            <a:endParaRPr lang="ru-RU" sz="2400" dirty="0">
              <a:solidFill>
                <a:srgbClr val="333333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1016341-0120-44CE-A6A6-B000B2FBD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9653" r="21948" b="10232"/>
          <a:stretch/>
        </p:blipFill>
        <p:spPr bwMode="auto">
          <a:xfrm>
            <a:off x="1622534" y="3520048"/>
            <a:ext cx="3443844" cy="220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10682"/>
            <a:ext cx="9129757" cy="684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2344719" y="789600"/>
            <a:ext cx="7786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Метод измерения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FCA37082-E7C9-4321-98A7-55C411CB8C32}"/>
              </a:ext>
            </a:extLst>
          </p:cNvPr>
          <p:cNvSpPr/>
          <p:nvPr/>
        </p:nvSpPr>
        <p:spPr>
          <a:xfrm>
            <a:off x="1068029" y="1433382"/>
            <a:ext cx="5250393" cy="2273645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Измерение </a:t>
            </a:r>
            <a:r>
              <a:rPr lang="ru-RU" sz="2400" dirty="0">
                <a:solidFill>
                  <a:srgbClr val="333333"/>
                </a:solidFill>
              </a:rPr>
              <a:t>– это процесс, заключающийся в определении количественных значений тех или иных свойств, сторон изучаемого объекта, явления с помощью специальных технических устройств.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DAF770-A26D-4808-8468-65D0572D7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"/>
          <a:stretch/>
        </p:blipFill>
        <p:spPr bwMode="auto">
          <a:xfrm>
            <a:off x="1885177" y="4161204"/>
            <a:ext cx="3032812" cy="176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A1011-C1A0-438B-AD0F-A0F66C884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DEE54-58DC-441B-A348-79B6398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3857D-B5D9-4623-A47D-C1777A91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D025E-73B6-472E-AE8D-25ED43CAF00E}"/>
              </a:ext>
            </a:extLst>
          </p:cNvPr>
          <p:cNvSpPr/>
          <p:nvPr/>
        </p:nvSpPr>
        <p:spPr>
          <a:xfrm>
            <a:off x="2344719" y="789600"/>
            <a:ext cx="7786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Метод моделирования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FCA37082-E7C9-4321-98A7-55C411CB8C32}"/>
              </a:ext>
            </a:extLst>
          </p:cNvPr>
          <p:cNvSpPr/>
          <p:nvPr/>
        </p:nvSpPr>
        <p:spPr>
          <a:xfrm>
            <a:off x="1434451" y="1565189"/>
            <a:ext cx="4785115" cy="1663829"/>
          </a:xfrm>
          <a:prstGeom prst="wedgeRoundRectCallout">
            <a:avLst>
              <a:gd name="adj1" fmla="val -20833"/>
              <a:gd name="adj2" fmla="val 68383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333333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Моделирование </a:t>
            </a:r>
            <a:r>
              <a:rPr lang="ru-RU" sz="2400" dirty="0">
                <a:solidFill>
                  <a:srgbClr val="333333"/>
                </a:solidFill>
              </a:rPr>
              <a:t>– процесс исследования с помощью создания графических,  математических моделей.</a:t>
            </a:r>
          </a:p>
          <a:p>
            <a:pPr algn="ctr"/>
            <a:endParaRPr lang="ru-RU" sz="2400" dirty="0">
              <a:solidFill>
                <a:srgbClr val="333333"/>
              </a:solidFill>
            </a:endParaRPr>
          </a:p>
        </p:txBody>
      </p:sp>
      <p:pic>
        <p:nvPicPr>
          <p:cNvPr id="11" name="Picture 2" descr="Marcas habituales clasificadas por sensibilidad. ">
            <a:extLst>
              <a:ext uri="{FF2B5EF4-FFF2-40B4-BE49-F238E27FC236}">
                <a16:creationId xmlns:a16="http://schemas.microsoft.com/office/drawing/2014/main" id="{D9012F6D-2134-4DD6-82BC-0FC6F970C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64" y="3573270"/>
            <a:ext cx="3236025" cy="18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</TotalTime>
  <Words>632</Words>
  <Application>Microsoft Office PowerPoint</Application>
  <PresentationFormat>Экран (4:3)</PresentationFormat>
  <Paragraphs>125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Ебольшими дозами ебольшими дозами веществ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2022-09-07T14:58:01Z</dcterms:created>
  <dcterms:modified xsi:type="dcterms:W3CDTF">2024-02-25T12:39:06Z</dcterms:modified>
</cp:coreProperties>
</file>